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8" r:id="rId3"/>
    <p:sldId id="258" r:id="rId4"/>
    <p:sldId id="262" r:id="rId5"/>
    <p:sldId id="269" r:id="rId6"/>
    <p:sldId id="270" r:id="rId7"/>
    <p:sldId id="271" r:id="rId8"/>
    <p:sldId id="274" r:id="rId9"/>
    <p:sldId id="273" r:id="rId10"/>
    <p:sldId id="272" r:id="rId11"/>
    <p:sldId id="275" r:id="rId12"/>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383" autoAdjust="0"/>
  </p:normalViewPr>
  <p:slideViewPr>
    <p:cSldViewPr>
      <p:cViewPr>
        <p:scale>
          <a:sx n="100" d="100"/>
          <a:sy n="100" d="100"/>
        </p:scale>
        <p:origin x="-294" y="-17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210512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196187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173542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85079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515212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1009431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3238913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2689536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4273218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53963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28AEB03-894D-4A8B-BB06-57039A1A4491}" type="datetimeFigureOut">
              <a:rPr lang="ru-RU" smtClean="0"/>
              <a:pPr/>
              <a:t>26.10.2018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3605774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8AEB03-894D-4A8B-BB06-57039A1A4491}" type="datetimeFigureOut">
              <a:rPr lang="ru-RU" smtClean="0"/>
              <a:pPr/>
              <a:t>26.10.2018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5CF488-CE6B-44A6-BDD7-C183F1EC01F0}" type="slidenum">
              <a:rPr lang="ru-RU" smtClean="0"/>
              <a:pPr/>
              <a:t>‹#›</a:t>
            </a:fld>
            <a:endParaRPr lang="ru-RU"/>
          </a:p>
        </p:txBody>
      </p:sp>
    </p:spTree>
    <p:extLst>
      <p:ext uri="{BB962C8B-B14F-4D97-AF65-F5344CB8AC3E}">
        <p14:creationId xmlns:p14="http://schemas.microsoft.com/office/powerpoint/2010/main" xmlns="" val="2109174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186004" y="946041"/>
            <a:ext cx="7682614" cy="1077218"/>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fontAlgn="base"/>
            <a:r>
              <a:rPr lang="ru-RU" sz="1600" dirty="0"/>
              <a:t>Президент России Владимир Путин подписал закон «О внесении изменений в отдельные законодательные акты Российской Федерации по вопросам назначения и выплаты пенсий». Закон был принят Государственной думой 27 сентября 2018 года и одобрен Советом федерации 3 октября 2018 года.</a:t>
            </a:r>
          </a:p>
        </p:txBody>
      </p:sp>
      <p:pic>
        <p:nvPicPr>
          <p:cNvPr id="7" name="Рисунок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xmlns="" val="0"/>
              </a:ext>
            </a:extLst>
          </a:blip>
          <a:stretch>
            <a:fillRect/>
          </a:stretch>
        </p:blipFill>
        <p:spPr>
          <a:xfrm>
            <a:off x="22503" y="29917"/>
            <a:ext cx="949097" cy="2365211"/>
          </a:xfrm>
          <a:prstGeom prst="rect">
            <a:avLst/>
          </a:prstGeom>
        </p:spPr>
      </p:pic>
      <p:pic>
        <p:nvPicPr>
          <p:cNvPr id="8" name="Рисунок 7"/>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932737" y="2385603"/>
            <a:ext cx="1944215" cy="1800642"/>
          </a:xfrm>
          <a:prstGeom prst="rect">
            <a:avLst/>
          </a:prstGeom>
        </p:spPr>
      </p:pic>
      <p:sp>
        <p:nvSpPr>
          <p:cNvPr id="9" name="TextBox 8"/>
          <p:cNvSpPr txBox="1"/>
          <p:nvPr/>
        </p:nvSpPr>
        <p:spPr>
          <a:xfrm>
            <a:off x="658178" y="2023656"/>
            <a:ext cx="7176452" cy="523220"/>
          </a:xfrm>
          <a:prstGeom prst="rect">
            <a:avLst/>
          </a:prstGeom>
          <a:noFill/>
        </p:spPr>
        <p:txBody>
          <a:bodyPr wrap="none" rtlCol="0">
            <a:spAutoFit/>
          </a:bodyPr>
          <a:lstStyle/>
          <a:p>
            <a:pPr algn="ctr">
              <a:spcAft>
                <a:spcPts val="0"/>
              </a:spcAft>
            </a:pPr>
            <a:r>
              <a:rPr lang="ru-RU" sz="2800" b="1" dirty="0">
                <a:solidFill>
                  <a:srgbClr val="244061"/>
                </a:solidFill>
                <a:latin typeface="Times New Roman"/>
                <a:ea typeface="Calibri"/>
                <a:cs typeface="Times New Roman"/>
              </a:rPr>
              <a:t>Изменения в законодательстве о </a:t>
            </a:r>
            <a:r>
              <a:rPr lang="ru-RU" sz="2800" b="1" dirty="0" smtClean="0">
                <a:solidFill>
                  <a:srgbClr val="244061"/>
                </a:solidFill>
                <a:latin typeface="Times New Roman"/>
                <a:ea typeface="Calibri"/>
                <a:cs typeface="Times New Roman"/>
              </a:rPr>
              <a:t>занятости</a:t>
            </a:r>
            <a:endParaRPr lang="ru-RU" sz="2800" dirty="0">
              <a:ea typeface="Calibri"/>
              <a:cs typeface="Times New Roman"/>
            </a:endParaRPr>
          </a:p>
        </p:txBody>
      </p:sp>
      <p:sp>
        <p:nvSpPr>
          <p:cNvPr id="11" name="TextBox 10"/>
          <p:cNvSpPr txBox="1"/>
          <p:nvPr/>
        </p:nvSpPr>
        <p:spPr>
          <a:xfrm>
            <a:off x="251520" y="2714685"/>
            <a:ext cx="5443101"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ru-RU" sz="2000" dirty="0" smtClean="0"/>
              <a:t>С </a:t>
            </a:r>
            <a:r>
              <a:rPr lang="ru-RU" sz="2000" dirty="0"/>
              <a:t>1 января 2019 года сокращаются периоды выплаты пособий по безработице, при этом предусматривается одновременное увеличение размеров максимального и минимального размеров пособия</a:t>
            </a:r>
            <a:r>
              <a:rPr lang="ru-RU" sz="2000" dirty="0" smtClean="0"/>
              <a:t>.</a:t>
            </a:r>
            <a:endParaRPr lang="ru-RU" sz="20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311367" y="62734"/>
            <a:ext cx="6864350"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Прямоугольник 1"/>
          <p:cNvSpPr/>
          <p:nvPr/>
        </p:nvSpPr>
        <p:spPr>
          <a:xfrm>
            <a:off x="1966479" y="4365104"/>
            <a:ext cx="6121664" cy="203132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ru-RU" dirty="0"/>
              <a:t>В общем случае пособие будет выплачиваться в течение шести месяцев, а именно: в первые три месяца в размере 75 процентов среднемесячного заработка, а в следующие три месяца - в размере 60 процентов такого заработка, но не выше установленной максимальной величины пособия и не ниже минимальной величины (с учетом районных коэффициентов).</a:t>
            </a:r>
          </a:p>
        </p:txBody>
      </p:sp>
    </p:spTree>
    <p:extLst>
      <p:ext uri="{BB962C8B-B14F-4D97-AF65-F5344CB8AC3E}">
        <p14:creationId xmlns:p14="http://schemas.microsoft.com/office/powerpoint/2010/main" xmlns="" val="1242005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188640"/>
            <a:ext cx="8712968"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ru-RU"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Новые основания для досрочного назначения пенсии</a:t>
            </a:r>
          </a:p>
        </p:txBody>
      </p:sp>
      <p:sp>
        <p:nvSpPr>
          <p:cNvPr id="4" name="Прямоугольник 3"/>
          <p:cNvSpPr/>
          <p:nvPr/>
        </p:nvSpPr>
        <p:spPr>
          <a:xfrm>
            <a:off x="251520" y="980728"/>
            <a:ext cx="8784976" cy="5755422"/>
          </a:xfrm>
          <a:prstGeom prst="rect">
            <a:avLst/>
          </a:prstGeom>
        </p:spPr>
        <p:txBody>
          <a:bodyPr wrap="square">
            <a:spAutoFit/>
          </a:bodyPr>
          <a:lstStyle/>
          <a:p>
            <a:pPr marL="285750" indent="-285750" fontAlgn="base">
              <a:buFont typeface="Wingdings" panose="05000000000000000000" pitchFamily="2" charset="2"/>
              <a:buChar char="v"/>
            </a:pPr>
            <a:r>
              <a:rPr lang="ru-RU" sz="1400" b="1" dirty="0"/>
              <a:t>Досрочное назначение пенсии за длительный стаж</a:t>
            </a:r>
            <a:endParaRPr lang="ru-RU" sz="1400" dirty="0"/>
          </a:p>
          <a:p>
            <a:pPr fontAlgn="base"/>
            <a:r>
              <a:rPr lang="ru-RU" sz="1400" dirty="0"/>
              <a:t>Предусматривается новое основание для граждан, имеющих большой стаж. Женщины со стажем не менее 37 лет и мужчины со стажем не менее 42 лет смогут выйти на пенсию на два года раньше общеустановленного пенсионного возраста, но не ранее 55 лет для женщин и 60 лет для мужчин.</a:t>
            </a:r>
          </a:p>
          <a:p>
            <a:pPr fontAlgn="base"/>
            <a:r>
              <a:rPr lang="ru-RU" sz="1400" dirty="0"/>
              <a:t> </a:t>
            </a:r>
          </a:p>
          <a:p>
            <a:pPr marL="285750" indent="-285750" fontAlgn="base">
              <a:buFont typeface="Wingdings" panose="05000000000000000000" pitchFamily="2" charset="2"/>
              <a:buChar char="v"/>
            </a:pPr>
            <a:r>
              <a:rPr lang="ru-RU" sz="1400" b="1" dirty="0"/>
              <a:t>Досрочное назначение пенсии многодетным матерям с тремя и четырьмя детьми</a:t>
            </a:r>
            <a:endParaRPr lang="ru-RU" sz="1400" dirty="0"/>
          </a:p>
          <a:p>
            <a:pPr fontAlgn="base"/>
            <a:r>
              <a:rPr lang="ru-RU" sz="1400" dirty="0"/>
              <a:t>Многодетные матери с тремя и четырьмя детьми получат право досрочного выхода на пенсию. Если у женщины трое детей, она сможет выйти на пенсию на три года раньше нового пенсионного возраста с учетом переходных положений. Если у женщины четверо детей – на четыре года раньше нового пенсионного возраста с учетом переходных положений.</a:t>
            </a:r>
          </a:p>
          <a:p>
            <a:pPr fontAlgn="base"/>
            <a:r>
              <a:rPr lang="ru-RU" sz="1400" dirty="0"/>
              <a:t>При этом для досрочного выхода на пенсию многодетным матерям необходимо выработать в общей сложности 15 лет страхового стажа.</a:t>
            </a:r>
          </a:p>
          <a:p>
            <a:pPr fontAlgn="base"/>
            <a:r>
              <a:rPr lang="ru-RU" sz="1400" dirty="0"/>
              <a:t> </a:t>
            </a:r>
          </a:p>
          <a:p>
            <a:pPr marL="285750" indent="-285750" fontAlgn="base">
              <a:buFont typeface="Wingdings" panose="05000000000000000000" pitchFamily="2" charset="2"/>
              <a:buChar char="v"/>
            </a:pPr>
            <a:r>
              <a:rPr lang="ru-RU" sz="1400" b="1" dirty="0"/>
              <a:t>Досрочные пенсии для безработных граждан</a:t>
            </a:r>
            <a:endParaRPr lang="ru-RU" sz="1400" dirty="0"/>
          </a:p>
          <a:p>
            <a:pPr fontAlgn="base"/>
            <a:r>
              <a:rPr lang="ru-RU" sz="1400" dirty="0"/>
              <a:t>Для граждан </a:t>
            </a:r>
            <a:r>
              <a:rPr lang="ru-RU" sz="1400" dirty="0" err="1"/>
              <a:t>предпенсионного</a:t>
            </a:r>
            <a:r>
              <a:rPr lang="ru-RU" sz="1400" dirty="0"/>
              <a:t> возраста сохраняется возможность выйти на пенсию раньше установленного пенсионного возраста при отсутствии возможности трудоустройства. Пенсия в таких случаях устанавливается на два года раньше с учетом переходного периода.</a:t>
            </a:r>
          </a:p>
          <a:p>
            <a:pPr fontAlgn="base"/>
            <a:r>
              <a:rPr lang="ru-RU" sz="1400" b="1" dirty="0"/>
              <a:t> </a:t>
            </a:r>
            <a:endParaRPr lang="ru-RU" sz="1400" dirty="0"/>
          </a:p>
          <a:p>
            <a:pPr marL="285750" indent="-285750" fontAlgn="base">
              <a:buFont typeface="Wingdings" panose="05000000000000000000" pitchFamily="2" charset="2"/>
              <a:buChar char="v"/>
            </a:pPr>
            <a:r>
              <a:rPr lang="ru-RU" sz="1400" b="1" dirty="0"/>
              <a:t>Особые льготы для некоторых категорий граждан</a:t>
            </a:r>
            <a:endParaRPr lang="ru-RU" sz="1400" dirty="0"/>
          </a:p>
          <a:p>
            <a:pPr fontAlgn="base"/>
            <a:r>
              <a:rPr lang="ru-RU" sz="1400" dirty="0"/>
              <a:t>В переходный период по повышению пенсионного возраст сохраняются все федеральные льготы, действующие на 31 декабря 2018 года. Как и прежде, льготами смогут воспользоваться женщины при достижении 55 лет и мужчины с 60 лет.</a:t>
            </a:r>
          </a:p>
          <a:p>
            <a:pPr fontAlgn="base"/>
            <a:r>
              <a:rPr lang="ru-RU" sz="1400" dirty="0"/>
              <a:t>Существенная поддержка предусмотрена и для жителей села. Для неработающих пенсионеров, живущих на селе, у которых не менее 30 лет стажа в сельском хозяйстве вводится 25-процентная надбавка к фиксированной выплате страховой пенсии.</a:t>
            </a:r>
          </a:p>
          <a:p>
            <a:pPr fontAlgn="base"/>
            <a:r>
              <a:rPr lang="ru-RU" b="1" dirty="0"/>
              <a:t> </a:t>
            </a:r>
            <a:endParaRPr lang="ru-RU" dirty="0"/>
          </a:p>
        </p:txBody>
      </p:sp>
    </p:spTree>
    <p:extLst>
      <p:ext uri="{BB962C8B-B14F-4D97-AF65-F5344CB8AC3E}">
        <p14:creationId xmlns:p14="http://schemas.microsoft.com/office/powerpoint/2010/main" xmlns="" val="3463520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556792"/>
            <a:ext cx="8064896" cy="507831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285750" indent="-285750" fontAlgn="base">
              <a:buFont typeface="Wingdings" panose="05000000000000000000" pitchFamily="2" charset="2"/>
              <a:buChar char="q"/>
            </a:pPr>
            <a:r>
              <a:rPr lang="ru-RU" dirty="0" smtClean="0"/>
              <a:t>Закон </a:t>
            </a:r>
            <a:r>
              <a:rPr lang="ru-RU" dirty="0"/>
              <a:t>предусматривает изменения, связанные с возрастом выхода на социальную пенсию. </a:t>
            </a:r>
            <a:endParaRPr lang="ru-RU" dirty="0" smtClean="0"/>
          </a:p>
          <a:p>
            <a:pPr marL="285750" indent="-285750" fontAlgn="base">
              <a:buFont typeface="Wingdings" panose="05000000000000000000" pitchFamily="2" charset="2"/>
              <a:buChar char="q"/>
            </a:pPr>
            <a:endParaRPr lang="ru-RU" dirty="0" smtClean="0"/>
          </a:p>
          <a:p>
            <a:pPr marL="285750" indent="-285750" fontAlgn="base">
              <a:buFont typeface="Wingdings" panose="05000000000000000000" pitchFamily="2" charset="2"/>
              <a:buChar char="q"/>
            </a:pPr>
            <a:r>
              <a:rPr lang="ru-RU" dirty="0" smtClean="0"/>
              <a:t>Гражданам</a:t>
            </a:r>
            <a:r>
              <a:rPr lang="ru-RU" dirty="0"/>
              <a:t>, которые не работали или не приобрели полноценного стажа, необходимого для получения страховой пенсии, социальную пенсию будут назначать не в 60 (женщинам) и 65 лет (мужчинам), а в 65 и 70 лет соответственно. </a:t>
            </a:r>
            <a:endParaRPr lang="ru-RU" dirty="0" smtClean="0"/>
          </a:p>
          <a:p>
            <a:pPr marL="285750" indent="-285750" fontAlgn="base">
              <a:buFont typeface="Wingdings" panose="05000000000000000000" pitchFamily="2" charset="2"/>
              <a:buChar char="q"/>
            </a:pPr>
            <a:endParaRPr lang="ru-RU" dirty="0" smtClean="0"/>
          </a:p>
          <a:p>
            <a:pPr marL="285750" indent="-285750" fontAlgn="base">
              <a:buFont typeface="Wingdings" panose="05000000000000000000" pitchFamily="2" charset="2"/>
              <a:buChar char="q"/>
            </a:pPr>
            <a:r>
              <a:rPr lang="ru-RU" dirty="0" smtClean="0"/>
              <a:t>Данные </a:t>
            </a:r>
            <a:r>
              <a:rPr lang="ru-RU" dirty="0"/>
              <a:t>изменения также будут проводиться постепенно. </a:t>
            </a:r>
            <a:endParaRPr lang="ru-RU" dirty="0" smtClean="0"/>
          </a:p>
          <a:p>
            <a:pPr fontAlgn="base"/>
            <a:endParaRPr lang="ru-RU" dirty="0" smtClean="0"/>
          </a:p>
          <a:p>
            <a:pPr marL="285750" indent="-285750" fontAlgn="base">
              <a:buFont typeface="Wingdings" panose="05000000000000000000" pitchFamily="2" charset="2"/>
              <a:buChar char="q"/>
            </a:pPr>
            <a:r>
              <a:rPr lang="ru-RU" dirty="0" smtClean="0"/>
              <a:t>У </a:t>
            </a:r>
            <a:r>
              <a:rPr lang="ru-RU" dirty="0"/>
              <a:t>граждан, имеющих значительные нарушения жизнедеятельности, имеется право обратиться за установлением инвалидности и при положительном решении получать социальную пенсию по инвалидности (независимо от возраста). </a:t>
            </a:r>
            <a:endParaRPr lang="ru-RU" dirty="0" smtClean="0"/>
          </a:p>
          <a:p>
            <a:pPr fontAlgn="base"/>
            <a:endParaRPr lang="ru-RU" dirty="0" smtClean="0"/>
          </a:p>
          <a:p>
            <a:pPr marL="285750" indent="-285750" fontAlgn="base">
              <a:buFont typeface="Wingdings" panose="05000000000000000000" pitchFamily="2" charset="2"/>
              <a:buChar char="q"/>
            </a:pPr>
            <a:r>
              <a:rPr lang="ru-RU" dirty="0" smtClean="0"/>
              <a:t>Важно </a:t>
            </a:r>
            <a:r>
              <a:rPr lang="ru-RU" dirty="0"/>
              <a:t>отметить, что в полном объеме сохраняются пенсии по инвалидности. Лицам, потерявшим трудоспособность, эти пенсии назначаются независимо от возраста при установлении группы инвалидности.</a:t>
            </a:r>
          </a:p>
        </p:txBody>
      </p:sp>
      <p:sp>
        <p:nvSpPr>
          <p:cNvPr id="3" name="Прямоугольник 2"/>
          <p:cNvSpPr/>
          <p:nvPr/>
        </p:nvSpPr>
        <p:spPr>
          <a:xfrm>
            <a:off x="323528" y="332656"/>
            <a:ext cx="8496944" cy="954107"/>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ctr"/>
            <a:r>
              <a:rPr lang="ru-RU"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Как будет меняться возраст назначения социальной пенсии</a:t>
            </a:r>
          </a:p>
        </p:txBody>
      </p:sp>
    </p:spTree>
    <p:extLst>
      <p:ext uri="{BB962C8B-B14F-4D97-AF65-F5344CB8AC3E}">
        <p14:creationId xmlns:p14="http://schemas.microsoft.com/office/powerpoint/2010/main" xmlns="" val="1279128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xmlns="" val="0"/>
              </a:ext>
            </a:extLst>
          </a:blip>
          <a:stretch>
            <a:fillRect/>
          </a:stretch>
        </p:blipFill>
        <p:spPr>
          <a:xfrm>
            <a:off x="22503" y="29917"/>
            <a:ext cx="949097" cy="2365211"/>
          </a:xfrm>
          <a:prstGeom prst="rect">
            <a:avLst/>
          </a:prstGeom>
        </p:spPr>
      </p:pic>
      <p:sp>
        <p:nvSpPr>
          <p:cNvPr id="11" name="TextBox 10"/>
          <p:cNvSpPr txBox="1"/>
          <p:nvPr/>
        </p:nvSpPr>
        <p:spPr>
          <a:xfrm>
            <a:off x="2987824" y="1017473"/>
            <a:ext cx="4370412"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indent="342265" algn="ctr">
              <a:spcAft>
                <a:spcPts val="0"/>
              </a:spcAft>
            </a:pPr>
            <a:r>
              <a:rPr lang="ru-RU" sz="2800" dirty="0" smtClean="0">
                <a:latin typeface="Times New Roman"/>
                <a:ea typeface="Calibri"/>
                <a:cs typeface="Times New Roman"/>
              </a:rPr>
              <a:t>период </a:t>
            </a:r>
            <a:r>
              <a:rPr lang="ru-RU" sz="2800" dirty="0">
                <a:latin typeface="Times New Roman"/>
                <a:ea typeface="Calibri"/>
                <a:cs typeface="Times New Roman"/>
              </a:rPr>
              <a:t>выплаты пособия будет </a:t>
            </a:r>
            <a:r>
              <a:rPr lang="ru-RU" sz="2800" dirty="0" smtClean="0">
                <a:latin typeface="Times New Roman"/>
                <a:ea typeface="Calibri"/>
                <a:cs typeface="Times New Roman"/>
              </a:rPr>
              <a:t>сокращен</a:t>
            </a:r>
          </a:p>
          <a:p>
            <a:pPr indent="342265" algn="ctr">
              <a:spcAft>
                <a:spcPts val="0"/>
              </a:spcAft>
            </a:pPr>
            <a:r>
              <a:rPr lang="ru-RU" sz="2800" dirty="0" smtClean="0">
                <a:latin typeface="Times New Roman"/>
                <a:ea typeface="Calibri"/>
                <a:cs typeface="Times New Roman"/>
              </a:rPr>
              <a:t> </a:t>
            </a:r>
            <a:r>
              <a:rPr lang="ru-RU" sz="2800" b="1" dirty="0">
                <a:latin typeface="Times New Roman"/>
                <a:ea typeface="Calibri"/>
                <a:cs typeface="Times New Roman"/>
              </a:rPr>
              <a:t>до трех месяцев.</a:t>
            </a:r>
            <a:endParaRPr lang="ru-RU" sz="2800" b="1" dirty="0">
              <a:ea typeface="Calibri"/>
              <a:cs typeface="Times New Roman"/>
            </a:endParaRPr>
          </a:p>
        </p:txBody>
      </p:sp>
      <p:sp>
        <p:nvSpPr>
          <p:cNvPr id="2" name="Прямоугольник 1"/>
          <p:cNvSpPr/>
          <p:nvPr/>
        </p:nvSpPr>
        <p:spPr>
          <a:xfrm>
            <a:off x="2195736" y="4233814"/>
            <a:ext cx="6121664"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indent="342265" algn="just">
              <a:spcAft>
                <a:spcPts val="0"/>
              </a:spcAft>
            </a:pPr>
            <a:r>
              <a:rPr lang="ru-RU" sz="2000" dirty="0" smtClean="0">
                <a:latin typeface="Times New Roman"/>
                <a:ea typeface="Calibri"/>
                <a:cs typeface="Times New Roman"/>
              </a:rPr>
              <a:t> </a:t>
            </a:r>
            <a:r>
              <a:rPr lang="ru-RU" sz="2400" dirty="0">
                <a:latin typeface="Times New Roman"/>
                <a:ea typeface="Calibri"/>
                <a:cs typeface="Times New Roman"/>
              </a:rPr>
              <a:t>период выплаты пособий для них составит 12 месяцев, с возможным повышением на 2 недели за каждый год работы, превышающей установленный страховой стаж, максимально - 24 месяца.</a:t>
            </a:r>
            <a:endParaRPr lang="ru-RU" sz="2400" dirty="0">
              <a:ea typeface="Calibri"/>
              <a:cs typeface="Times New Roman"/>
            </a:endParaRPr>
          </a:p>
        </p:txBody>
      </p:sp>
      <p:sp>
        <p:nvSpPr>
          <p:cNvPr id="3" name="Прямоугольник 2"/>
          <p:cNvSpPr/>
          <p:nvPr/>
        </p:nvSpPr>
        <p:spPr>
          <a:xfrm>
            <a:off x="971600" y="522345"/>
            <a:ext cx="4464496"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ru-RU" sz="2800" b="1" dirty="0">
                <a:solidFill>
                  <a:prstClr val="black"/>
                </a:solidFill>
                <a:latin typeface="Times New Roman"/>
                <a:ea typeface="Calibri"/>
                <a:cs typeface="Times New Roman"/>
              </a:rPr>
              <a:t>кто впервые ищет работу</a:t>
            </a:r>
            <a:endParaRPr lang="ru-RU" sz="2800" b="1" dirty="0"/>
          </a:p>
        </p:txBody>
      </p:sp>
      <p:sp>
        <p:nvSpPr>
          <p:cNvPr id="4" name="Прямоугольник 3"/>
          <p:cNvSpPr/>
          <p:nvPr/>
        </p:nvSpPr>
        <p:spPr>
          <a:xfrm>
            <a:off x="497051" y="2848819"/>
            <a:ext cx="7063204" cy="138499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ru-RU" sz="2800" b="1" dirty="0">
                <a:solidFill>
                  <a:prstClr val="black"/>
                </a:solidFill>
                <a:latin typeface="Times New Roman"/>
                <a:ea typeface="Calibri"/>
                <a:cs typeface="Times New Roman"/>
              </a:rPr>
              <a:t>дополнительные гарантии социальной поддержки для граждан </a:t>
            </a:r>
            <a:r>
              <a:rPr lang="ru-RU" sz="2800" b="1" dirty="0" err="1">
                <a:solidFill>
                  <a:prstClr val="black"/>
                </a:solidFill>
                <a:latin typeface="Times New Roman"/>
                <a:ea typeface="Calibri"/>
                <a:cs typeface="Times New Roman"/>
              </a:rPr>
              <a:t>предпенсионного</a:t>
            </a:r>
            <a:r>
              <a:rPr lang="ru-RU" sz="2800" b="1" dirty="0">
                <a:solidFill>
                  <a:prstClr val="black"/>
                </a:solidFill>
                <a:latin typeface="Times New Roman"/>
                <a:ea typeface="Calibri"/>
                <a:cs typeface="Times New Roman"/>
              </a:rPr>
              <a:t> возраста</a:t>
            </a:r>
            <a:endParaRPr lang="ru-RU" sz="2800" b="1" dirty="0"/>
          </a:p>
        </p:txBody>
      </p:sp>
      <p:pic>
        <p:nvPicPr>
          <p:cNvPr id="12" name="Рисунок 11"/>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xmlns="" val="0"/>
              </a:ext>
            </a:extLst>
          </a:blip>
          <a:stretch>
            <a:fillRect/>
          </a:stretch>
        </p:blipFill>
        <p:spPr>
          <a:xfrm rot="10800000">
            <a:off x="8194903" y="1868603"/>
            <a:ext cx="949097" cy="2365211"/>
          </a:xfrm>
          <a:prstGeom prst="rect">
            <a:avLst/>
          </a:prstGeom>
        </p:spPr>
      </p:pic>
    </p:spTree>
    <p:extLst>
      <p:ext uri="{BB962C8B-B14F-4D97-AF65-F5344CB8AC3E}">
        <p14:creationId xmlns:p14="http://schemas.microsoft.com/office/powerpoint/2010/main" xmlns="" val="2669077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Рисунок 18"/>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xmlns="" val="0"/>
              </a:ext>
            </a:extLst>
          </a:blip>
          <a:stretch>
            <a:fillRect/>
          </a:stretch>
        </p:blipFill>
        <p:spPr>
          <a:xfrm>
            <a:off x="22503" y="1152323"/>
            <a:ext cx="774303" cy="1929613"/>
          </a:xfrm>
          <a:prstGeom prst="rect">
            <a:avLst/>
          </a:prstGeom>
        </p:spPr>
      </p:pic>
      <p:cxnSp>
        <p:nvCxnSpPr>
          <p:cNvPr id="7" name="Прямая соединительная линия 6"/>
          <p:cNvCxnSpPr/>
          <p:nvPr/>
        </p:nvCxnSpPr>
        <p:spPr>
          <a:xfrm>
            <a:off x="4572000" y="116632"/>
            <a:ext cx="0" cy="6552728"/>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8" name="Скругленный прямоугольник 7"/>
          <p:cNvSpPr/>
          <p:nvPr/>
        </p:nvSpPr>
        <p:spPr>
          <a:xfrm>
            <a:off x="4716014" y="216219"/>
            <a:ext cx="4320479" cy="645314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ru-RU"/>
          </a:p>
        </p:txBody>
      </p:sp>
      <p:pic>
        <p:nvPicPr>
          <p:cNvPr id="9" name="Рисунок 8"/>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092280" y="5772916"/>
            <a:ext cx="1666164" cy="1087070"/>
          </a:xfrm>
          <a:prstGeom prst="rect">
            <a:avLst/>
          </a:prstGeom>
        </p:spPr>
      </p:pic>
      <p:sp>
        <p:nvSpPr>
          <p:cNvPr id="10" name="TextBox 9"/>
          <p:cNvSpPr txBox="1"/>
          <p:nvPr/>
        </p:nvSpPr>
        <p:spPr>
          <a:xfrm>
            <a:off x="4752016" y="1152323"/>
            <a:ext cx="4248474" cy="4401205"/>
          </a:xfrm>
          <a:prstGeom prst="rect">
            <a:avLst/>
          </a:prstGeom>
          <a:noFill/>
        </p:spPr>
        <p:txBody>
          <a:bodyPr wrap="square" rtlCol="0">
            <a:spAutoFit/>
          </a:bodyPr>
          <a:lstStyle/>
          <a:p>
            <a:pPr algn="just">
              <a:spcAft>
                <a:spcPts val="0"/>
              </a:spcAft>
            </a:pPr>
            <a:r>
              <a:rPr lang="ru-RU" sz="1400" dirty="0">
                <a:latin typeface="Times New Roman"/>
                <a:ea typeface="Calibri"/>
                <a:cs typeface="Times New Roman"/>
              </a:rPr>
              <a:t>Гражданину, которому выплата пособия по безработице прекращена с одновременным снятием с учета в качестве безработного в связи с длительной (более месяца) неявкой в органы службы занятости без уважительных причин, или попыткой получения либо получением пособия по безработице обманным путем, или отказом от посредничества органов службы занятости (по личному письменному заявлению) и который не трудоустроен после снятия с учета в органах службы занятости, </a:t>
            </a:r>
            <a:r>
              <a:rPr lang="ru-RU" sz="1400" b="1" dirty="0">
                <a:latin typeface="Times New Roman"/>
                <a:ea typeface="Calibri"/>
                <a:cs typeface="Times New Roman"/>
              </a:rPr>
              <a:t>в случае повторного признания его безработным в течение 12 месяцев со дня предыдущей регистрации в этом качестве пособие по безработице не будет назначаться до истечения указанного периода.</a:t>
            </a:r>
            <a:endParaRPr lang="ru-RU" sz="1200" dirty="0">
              <a:ea typeface="Calibri"/>
              <a:cs typeface="Times New Roman"/>
            </a:endParaRPr>
          </a:p>
          <a:p>
            <a:pPr algn="just">
              <a:spcAft>
                <a:spcPts val="0"/>
              </a:spcAft>
            </a:pPr>
            <a:r>
              <a:rPr lang="ru-RU" sz="1400" dirty="0">
                <a:latin typeface="Times New Roman"/>
                <a:ea typeface="Calibri"/>
                <a:cs typeface="Times New Roman"/>
              </a:rPr>
              <a:t>Гражданам, не представившим справку о среднем заработке за последние три месяца по последнему месту работы (службы), пособие по безработице будет начисляться в размере минимальной величины пособия по безработице, увеличенной на размер районного коэффициента.</a:t>
            </a:r>
            <a:endParaRPr lang="ru-RU" sz="1200" dirty="0">
              <a:ea typeface="Calibri"/>
              <a:cs typeface="Times New Roman"/>
            </a:endParaRPr>
          </a:p>
        </p:txBody>
      </p:sp>
      <p:sp>
        <p:nvSpPr>
          <p:cNvPr id="14" name="Овал 13"/>
          <p:cNvSpPr/>
          <p:nvPr/>
        </p:nvSpPr>
        <p:spPr>
          <a:xfrm>
            <a:off x="35496" y="216219"/>
            <a:ext cx="936104" cy="936104"/>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ru-RU" sz="1200" b="1" dirty="0">
              <a:solidFill>
                <a:schemeClr val="accent5">
                  <a:lumMod val="75000"/>
                </a:schemeClr>
              </a:solidFill>
              <a:latin typeface="Times New Roman" pitchFamily="18" charset="0"/>
              <a:cs typeface="Times New Roman" pitchFamily="18" charset="0"/>
            </a:endParaRPr>
          </a:p>
        </p:txBody>
      </p:sp>
      <p:sp>
        <p:nvSpPr>
          <p:cNvPr id="15" name="TextBox 14"/>
          <p:cNvSpPr txBox="1"/>
          <p:nvPr/>
        </p:nvSpPr>
        <p:spPr>
          <a:xfrm>
            <a:off x="65165" y="530382"/>
            <a:ext cx="1008112" cy="307777"/>
          </a:xfrm>
          <a:prstGeom prst="rect">
            <a:avLst/>
          </a:prstGeom>
          <a:noFill/>
        </p:spPr>
        <p:txBody>
          <a:bodyPr wrap="square" rtlCol="0">
            <a:spAutoFit/>
          </a:bodyPr>
          <a:lstStyle/>
          <a:p>
            <a:r>
              <a:rPr lang="ru-RU" sz="1400" b="1" dirty="0" smtClean="0">
                <a:solidFill>
                  <a:schemeClr val="accent5">
                    <a:lumMod val="75000"/>
                  </a:schemeClr>
                </a:solidFill>
                <a:latin typeface="Times New Roman" pitchFamily="18" charset="0"/>
                <a:cs typeface="Times New Roman" pitchFamily="18" charset="0"/>
              </a:rPr>
              <a:t>ВАЖНО!</a:t>
            </a:r>
            <a:endParaRPr lang="ru-RU" sz="1400" b="1" dirty="0">
              <a:solidFill>
                <a:schemeClr val="accent5">
                  <a:lumMod val="75000"/>
                </a:schemeClr>
              </a:solidFill>
              <a:latin typeface="Times New Roman" pitchFamily="18" charset="0"/>
              <a:cs typeface="Times New Roman" pitchFamily="18" charset="0"/>
            </a:endParaRPr>
          </a:p>
        </p:txBody>
      </p:sp>
      <p:sp>
        <p:nvSpPr>
          <p:cNvPr id="16" name="TextBox 15"/>
          <p:cNvSpPr txBox="1"/>
          <p:nvPr/>
        </p:nvSpPr>
        <p:spPr>
          <a:xfrm>
            <a:off x="1026014" y="211308"/>
            <a:ext cx="3700875" cy="830997"/>
          </a:xfrm>
          <a:prstGeom prst="rect">
            <a:avLst/>
          </a:prstGeom>
          <a:noFill/>
        </p:spPr>
        <p:txBody>
          <a:bodyPr wrap="square" rtlCol="0">
            <a:spAutoFit/>
          </a:bodyPr>
          <a:lstStyle/>
          <a:p>
            <a:r>
              <a:rPr lang="ru-RU" sz="1300" i="1" dirty="0" smtClean="0">
                <a:latin typeface="Times New Roman" pitchFamily="18" charset="0"/>
                <a:cs typeface="Times New Roman" pitchFamily="18" charset="0"/>
              </a:rPr>
              <a:t>  </a:t>
            </a:r>
            <a:r>
              <a:rPr lang="ru-RU" sz="1600" i="1" dirty="0">
                <a:latin typeface="Times New Roman" pitchFamily="18" charset="0"/>
                <a:cs typeface="Times New Roman" pitchFamily="18" charset="0"/>
              </a:rPr>
              <a:t>В 2019 году планируется повышение размера минимальной и максимальной величин пособия по безработице.</a:t>
            </a:r>
          </a:p>
        </p:txBody>
      </p:sp>
      <p:sp>
        <p:nvSpPr>
          <p:cNvPr id="13" name="TextBox 12"/>
          <p:cNvSpPr txBox="1"/>
          <p:nvPr/>
        </p:nvSpPr>
        <p:spPr>
          <a:xfrm>
            <a:off x="772435" y="1415166"/>
            <a:ext cx="3844891" cy="2246769"/>
          </a:xfrm>
          <a:prstGeom prst="rect">
            <a:avLst/>
          </a:prstGeom>
          <a:noFill/>
        </p:spPr>
        <p:txBody>
          <a:bodyPr wrap="square" rtlCol="0">
            <a:spAutoFit/>
          </a:bodyPr>
          <a:lstStyle/>
          <a:p>
            <a:r>
              <a:rPr lang="ru-RU" sz="1400" dirty="0"/>
              <a:t>Согласно проекту </a:t>
            </a:r>
            <a:r>
              <a:rPr lang="ru-RU" sz="1400" b="1" dirty="0"/>
              <a:t>Постановления Правительства РФ «О размерах минимальной и максимальной величин пособия по безработице на 2019 год» </a:t>
            </a:r>
            <a:r>
              <a:rPr lang="ru-RU" sz="1400" dirty="0"/>
              <a:t>минимальная величина пособия по безработице составит 1500 рублей, максимальная - 8000 рублей.</a:t>
            </a:r>
          </a:p>
          <a:p>
            <a:r>
              <a:rPr lang="ru-RU" sz="1400" dirty="0"/>
              <a:t>Проектом также установлена максимальная величина пособия по безработице для лиц предпенсионного возраста в размере 11 280 </a:t>
            </a:r>
            <a:r>
              <a:rPr lang="ru-RU" sz="1400" dirty="0" smtClean="0"/>
              <a:t>рублей.</a:t>
            </a:r>
            <a:endParaRPr lang="ru-RU" sz="1400" dirty="0">
              <a:latin typeface="Times New Roman" pitchFamily="18" charset="0"/>
              <a:cs typeface="Times New Roman" pitchFamily="18" charset="0"/>
            </a:endParaRPr>
          </a:p>
        </p:txBody>
      </p:sp>
      <p:pic>
        <p:nvPicPr>
          <p:cNvPr id="20" name="Рисунок 19"/>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xmlns="" val="0"/>
              </a:ext>
            </a:extLst>
          </a:blip>
          <a:stretch>
            <a:fillRect/>
          </a:stretch>
        </p:blipFill>
        <p:spPr>
          <a:xfrm rot="5400000">
            <a:off x="6185016" y="-765763"/>
            <a:ext cx="950434" cy="2592289"/>
          </a:xfrm>
          <a:prstGeom prst="rect">
            <a:avLst/>
          </a:prstGeom>
        </p:spPr>
      </p:pic>
      <p:sp>
        <p:nvSpPr>
          <p:cNvPr id="21" name="TextBox 20"/>
          <p:cNvSpPr txBox="1"/>
          <p:nvPr/>
        </p:nvSpPr>
        <p:spPr>
          <a:xfrm>
            <a:off x="5932934" y="404664"/>
            <a:ext cx="1563248" cy="338554"/>
          </a:xfrm>
          <a:prstGeom prst="rect">
            <a:avLst/>
          </a:prstGeom>
          <a:noFill/>
        </p:spPr>
        <p:txBody>
          <a:bodyPr wrap="none" rtlCol="0">
            <a:spAutoFit/>
          </a:bodyPr>
          <a:lstStyle/>
          <a:p>
            <a:r>
              <a:rPr lang="ru-RU" sz="1600" b="1" dirty="0" smtClean="0">
                <a:solidFill>
                  <a:schemeClr val="bg1"/>
                </a:solidFill>
                <a:latin typeface="Times New Roman" pitchFamily="18" charset="0"/>
                <a:cs typeface="Times New Roman" pitchFamily="18" charset="0"/>
              </a:rPr>
              <a:t>Это надо знать</a:t>
            </a:r>
            <a:endParaRPr lang="ru-RU" sz="1600" b="1" dirty="0">
              <a:solidFill>
                <a:schemeClr val="bg1"/>
              </a:solidFill>
              <a:latin typeface="Times New Roman" pitchFamily="18" charset="0"/>
              <a:cs typeface="Times New Roman" pitchFamily="18" charset="0"/>
            </a:endParaRPr>
          </a:p>
        </p:txBody>
      </p:sp>
      <p:sp>
        <p:nvSpPr>
          <p:cNvPr id="2" name="Прямоугольник 1"/>
          <p:cNvSpPr/>
          <p:nvPr/>
        </p:nvSpPr>
        <p:spPr>
          <a:xfrm>
            <a:off x="251520" y="4005064"/>
            <a:ext cx="4104456" cy="230832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spcAft>
                <a:spcPts val="0"/>
              </a:spcAft>
            </a:pPr>
            <a:r>
              <a:rPr lang="ru-RU" dirty="0">
                <a:latin typeface="Times New Roman"/>
                <a:ea typeface="Calibri"/>
                <a:cs typeface="Times New Roman"/>
              </a:rPr>
              <a:t>Для граждан, признанных безработными, сохраняется, предусмотренное действующим законодательством право на досрочное назначение пенсии по старости: за два года до наступления возраста, дающего право на назначение такой пенсии, в том числе досрочно.</a:t>
            </a:r>
            <a:endParaRPr lang="ru-RU" sz="1600" dirty="0">
              <a:ea typeface="Calibri"/>
              <a:cs typeface="Times New Roman"/>
            </a:endParaRPr>
          </a:p>
        </p:txBody>
      </p:sp>
    </p:spTree>
    <p:extLst>
      <p:ext uri="{BB962C8B-B14F-4D97-AF65-F5344CB8AC3E}">
        <p14:creationId xmlns:p14="http://schemas.microsoft.com/office/powerpoint/2010/main" xmlns="" val="3367652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73980" y="116632"/>
            <a:ext cx="4226011" cy="70788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UI" panose="020B0502040204020203" pitchFamily="34" charset="0"/>
                <a:cs typeface="Segoe UI" panose="020B0502040204020203" pitchFamily="34" charset="0"/>
              </a:rPr>
              <a:t>Гарантии   </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UI" panose="020B0502040204020203" pitchFamily="34" charset="0"/>
                <a:cs typeface="Segoe UI" panose="020B0502040204020203" pitchFamily="34" charset="0"/>
              </a:rPr>
              <a:t>для </a:t>
            </a: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UI" panose="020B0502040204020203" pitchFamily="34" charset="0"/>
                <a:cs typeface="Segoe UI" panose="020B0502040204020203" pitchFamily="34" charset="0"/>
              </a:rPr>
              <a:t> граждан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Segoe UI" panose="020B0502040204020203" pitchFamily="34" charset="0"/>
                <a:cs typeface="Segoe UI" panose="020B0502040204020203" pitchFamily="34" charset="0"/>
              </a:rPr>
              <a:t>предпенсионного</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UI" panose="020B0502040204020203" pitchFamily="34" charset="0"/>
                <a:cs typeface="Segoe UI" panose="020B0502040204020203" pitchFamily="34" charset="0"/>
              </a:rPr>
              <a:t> </a:t>
            </a: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UI" panose="020B0502040204020203" pitchFamily="34" charset="0"/>
                <a:cs typeface="Segoe UI" panose="020B0502040204020203" pitchFamily="34" charset="0"/>
              </a:rPr>
              <a:t>  возраста</a:t>
            </a:r>
            <a:endPar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egoe UI" panose="020B0502040204020203" pitchFamily="34" charset="0"/>
              <a:cs typeface="Segoe UI" panose="020B0502040204020203" pitchFamily="34" charset="0"/>
            </a:endParaRPr>
          </a:p>
        </p:txBody>
      </p:sp>
      <p:sp>
        <p:nvSpPr>
          <p:cNvPr id="8" name="Скругленный прямоугольник 7"/>
          <p:cNvSpPr/>
          <p:nvPr/>
        </p:nvSpPr>
        <p:spPr>
          <a:xfrm>
            <a:off x="4716014" y="216219"/>
            <a:ext cx="4320479" cy="6453141"/>
          </a:xfrm>
          <a:prstGeom prst="roundRect">
            <a:avLst/>
          </a:prstGeom>
          <a:solidFill>
            <a:schemeClr val="bg1"/>
          </a:solidFill>
          <a:ln>
            <a:solidFill>
              <a:schemeClr val="accent6">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ru-RU">
              <a:solidFill>
                <a:schemeClr val="accent6">
                  <a:lumMod val="75000"/>
                </a:schemeClr>
              </a:solidFill>
            </a:endParaRPr>
          </a:p>
        </p:txBody>
      </p:sp>
      <p:pic>
        <p:nvPicPr>
          <p:cNvPr id="9" name="Рисунок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092280" y="5772916"/>
            <a:ext cx="1666164" cy="1087070"/>
          </a:xfrm>
          <a:prstGeom prst="rect">
            <a:avLst/>
          </a:prstGeom>
        </p:spPr>
      </p:pic>
      <p:sp>
        <p:nvSpPr>
          <p:cNvPr id="10" name="TextBox 9"/>
          <p:cNvSpPr txBox="1"/>
          <p:nvPr/>
        </p:nvSpPr>
        <p:spPr>
          <a:xfrm>
            <a:off x="4752016" y="1037331"/>
            <a:ext cx="4248474" cy="4093428"/>
          </a:xfrm>
          <a:prstGeom prst="rect">
            <a:avLst/>
          </a:prstGeom>
          <a:noFill/>
        </p:spPr>
        <p:txBody>
          <a:bodyPr wrap="square" rtlCol="0">
            <a:spAutoFit/>
          </a:bodyPr>
          <a:lstStyle/>
          <a:p>
            <a:r>
              <a:rPr lang="ru-RU" sz="2000" i="1" dirty="0" smtClean="0"/>
              <a:t>Для </a:t>
            </a:r>
            <a:r>
              <a:rPr lang="ru-RU" sz="2000" i="1" dirty="0"/>
              <a:t>работодателей вводится административная и уголовная ответственность за увольнение работников </a:t>
            </a:r>
            <a:r>
              <a:rPr lang="ru-RU" sz="2000" i="1" dirty="0" err="1"/>
              <a:t>предпенсионного</a:t>
            </a:r>
            <a:r>
              <a:rPr lang="ru-RU" sz="2000" i="1" dirty="0"/>
              <a:t> возраста, а также за отказ в приеме на работу по причине их возраста. Помимо этого, за работодателем закрепляется обязанность ежегодно предоставлять работникам </a:t>
            </a:r>
            <a:r>
              <a:rPr lang="ru-RU" sz="2000" i="1" dirty="0" err="1"/>
              <a:t>предпенсионного</a:t>
            </a:r>
            <a:r>
              <a:rPr lang="ru-RU" sz="2000" i="1" dirty="0"/>
              <a:t> возраста 2 дня на бесплатную диспансеризацию с сохранением заработной платы.</a:t>
            </a:r>
          </a:p>
        </p:txBody>
      </p:sp>
      <p:pic>
        <p:nvPicPr>
          <p:cNvPr id="20" name="Рисунок 19"/>
          <p:cNvPicPr>
            <a:picLocks noChangeAspect="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xmlns="" val="0"/>
              </a:ext>
            </a:extLst>
          </a:blip>
          <a:stretch>
            <a:fillRect/>
          </a:stretch>
        </p:blipFill>
        <p:spPr>
          <a:xfrm rot="5400000">
            <a:off x="6185016" y="-765763"/>
            <a:ext cx="950434" cy="2592289"/>
          </a:xfrm>
          <a:prstGeom prst="rect">
            <a:avLst/>
          </a:prstGeom>
        </p:spPr>
      </p:pic>
      <p:sp>
        <p:nvSpPr>
          <p:cNvPr id="21" name="TextBox 20"/>
          <p:cNvSpPr txBox="1"/>
          <p:nvPr/>
        </p:nvSpPr>
        <p:spPr>
          <a:xfrm>
            <a:off x="5932934" y="404664"/>
            <a:ext cx="1563248" cy="338554"/>
          </a:xfrm>
          <a:prstGeom prst="rect">
            <a:avLst/>
          </a:prstGeom>
          <a:noFill/>
        </p:spPr>
        <p:txBody>
          <a:bodyPr wrap="none" rtlCol="0">
            <a:spAutoFit/>
          </a:bodyPr>
          <a:lstStyle/>
          <a:p>
            <a:r>
              <a:rPr lang="ru-RU" sz="1600" b="1" dirty="0" smtClean="0">
                <a:solidFill>
                  <a:schemeClr val="bg1"/>
                </a:solidFill>
                <a:latin typeface="Times New Roman" pitchFamily="18" charset="0"/>
                <a:cs typeface="Times New Roman" pitchFamily="18" charset="0"/>
              </a:rPr>
              <a:t>Это надо знать</a:t>
            </a:r>
            <a:endParaRPr lang="ru-RU" sz="1600" b="1" dirty="0">
              <a:solidFill>
                <a:schemeClr val="bg1"/>
              </a:solidFill>
              <a:latin typeface="Times New Roman" pitchFamily="18" charset="0"/>
              <a:cs typeface="Times New Roman" pitchFamily="18" charset="0"/>
            </a:endParaRPr>
          </a:p>
        </p:txBody>
      </p:sp>
      <p:sp>
        <p:nvSpPr>
          <p:cNvPr id="2" name="TextBox 1"/>
          <p:cNvSpPr txBox="1"/>
          <p:nvPr/>
        </p:nvSpPr>
        <p:spPr>
          <a:xfrm>
            <a:off x="61195" y="844362"/>
            <a:ext cx="4537868" cy="1815882"/>
          </a:xfrm>
          <a:prstGeom prst="rect">
            <a:avLst/>
          </a:prstGeom>
          <a:noFill/>
        </p:spPr>
        <p:txBody>
          <a:bodyPr wrap="square" rtlCol="0">
            <a:spAutoFit/>
          </a:bodyPr>
          <a:lstStyle/>
          <a:p>
            <a:pPr algn="just" fontAlgn="base"/>
            <a:r>
              <a:rPr lang="ru-RU" sz="1400" dirty="0"/>
              <a:t>Изменения в законодательстве предусматривают дополнительные гарантии, которые защитят интересы граждан </a:t>
            </a:r>
            <a:r>
              <a:rPr lang="ru-RU" sz="1400" dirty="0" err="1"/>
              <a:t>предпенсионного</a:t>
            </a:r>
            <a:r>
              <a:rPr lang="ru-RU" sz="1400" dirty="0"/>
              <a:t> возраста. Под </a:t>
            </a:r>
            <a:r>
              <a:rPr lang="ru-RU" sz="1400" dirty="0" err="1"/>
              <a:t>предпенсионным</a:t>
            </a:r>
            <a:r>
              <a:rPr lang="ru-RU" sz="1400" dirty="0"/>
              <a:t> возрастом понимается возрастной период продолжительностью до пяти лет, предшествующий назначению лицу страховой пенсии по старости в соответствии с пенсионным законодательством Российской Федерации.</a:t>
            </a:r>
          </a:p>
        </p:txBody>
      </p:sp>
      <p:cxnSp>
        <p:nvCxnSpPr>
          <p:cNvPr id="4" name="Прямая соединительная линия 3"/>
          <p:cNvCxnSpPr/>
          <p:nvPr/>
        </p:nvCxnSpPr>
        <p:spPr>
          <a:xfrm>
            <a:off x="179512" y="844362"/>
            <a:ext cx="4022655" cy="9585"/>
          </a:xfrm>
          <a:prstGeom prst="line">
            <a:avLst/>
          </a:prstGeom>
        </p:spPr>
        <p:style>
          <a:lnRef idx="2">
            <a:schemeClr val="accent6"/>
          </a:lnRef>
          <a:fillRef idx="0">
            <a:schemeClr val="accent6"/>
          </a:fillRef>
          <a:effectRef idx="1">
            <a:schemeClr val="accent6"/>
          </a:effectRef>
          <a:fontRef idx="minor">
            <a:schemeClr val="tx1"/>
          </a:fontRef>
        </p:style>
      </p:cxnSp>
      <p:sp>
        <p:nvSpPr>
          <p:cNvPr id="3" name="Прямоугольник 2"/>
          <p:cNvSpPr/>
          <p:nvPr/>
        </p:nvSpPr>
        <p:spPr>
          <a:xfrm>
            <a:off x="58838" y="2699042"/>
            <a:ext cx="4540224" cy="397031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ru-RU" sz="1400" dirty="0"/>
              <a:t>Кроме того, гражданам </a:t>
            </a:r>
            <a:r>
              <a:rPr lang="ru-RU" sz="1400" dirty="0" err="1"/>
              <a:t>предпенсионного</a:t>
            </a:r>
            <a:r>
              <a:rPr lang="ru-RU" sz="1400" dirty="0"/>
              <a:t> возраста в период прохождения профессионального обучения и получения дополнительного профессионального образования по направлению органов службы занятости будет начисляться стипендия, выплачиваемая, в размере не выше максимальной величины пособия по безработице и не ниже минимальной величины пособия по безработице, увеличенных на размер районного коэффициента.</a:t>
            </a:r>
          </a:p>
          <a:p>
            <a:pPr algn="just"/>
            <a:r>
              <a:rPr lang="ru-RU" sz="1400" dirty="0"/>
              <a:t>Также граждане </a:t>
            </a:r>
            <a:r>
              <a:rPr lang="ru-RU" sz="1400" dirty="0" err="1"/>
              <a:t>предпенсионного</a:t>
            </a:r>
            <a:r>
              <a:rPr lang="ru-RU" sz="1400" dirty="0"/>
              <a:t> возраста будут иметь право на продление выплаты пособия по безработице на общих основаниях, то есть продлевать срок получения господдержки будут гражданам </a:t>
            </a:r>
            <a:r>
              <a:rPr lang="ru-RU" sz="1400" dirty="0" err="1"/>
              <a:t>предпенсионного</a:t>
            </a:r>
            <a:r>
              <a:rPr lang="ru-RU" sz="1400" dirty="0"/>
              <a:t> возраста, которые имеют страховой стаж работы более 25 или 20 лет для мужчин и женщин соответственно. В этом случае срок продляется на 2 недели за 1 год, отработанный свыше страхового стажа указанной продолжительности.</a:t>
            </a:r>
          </a:p>
        </p:txBody>
      </p:sp>
    </p:spTree>
    <p:extLst>
      <p:ext uri="{BB962C8B-B14F-4D97-AF65-F5344CB8AC3E}">
        <p14:creationId xmlns:p14="http://schemas.microsoft.com/office/powerpoint/2010/main" xmlns="" val="822437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16632"/>
            <a:ext cx="8496944"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ru-RU"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Как будет происходить повышение возраста выхода на пенсию</a:t>
            </a:r>
          </a:p>
        </p:txBody>
      </p:sp>
      <p:sp>
        <p:nvSpPr>
          <p:cNvPr id="5" name="Прямоугольник 4"/>
          <p:cNvSpPr/>
          <p:nvPr/>
        </p:nvSpPr>
        <p:spPr>
          <a:xfrm>
            <a:off x="1814339" y="1412776"/>
            <a:ext cx="6912768" cy="1477328"/>
          </a:xfrm>
          <a:prstGeom prst="rect">
            <a:avLst/>
          </a:prstGeom>
        </p:spPr>
        <p:txBody>
          <a:bodyPr wrap="square">
            <a:spAutoFit/>
          </a:bodyPr>
          <a:lstStyle/>
          <a:p>
            <a:r>
              <a:rPr lang="ru-RU" dirty="0"/>
              <a:t>Принятый закон об изменениях в законодательстве также направлен на обеспечение устойчивого роста страховых пенсий и высокого уровня их индексации. Он предусматривает поэтапное повышение возраста, по достижении которого будет назначаться страховая пенсия по старости.</a:t>
            </a:r>
          </a:p>
        </p:txBody>
      </p:sp>
      <p:sp>
        <p:nvSpPr>
          <p:cNvPr id="6" name="Прямоугольник 5"/>
          <p:cNvSpPr/>
          <p:nvPr/>
        </p:nvSpPr>
        <p:spPr>
          <a:xfrm>
            <a:off x="2627784" y="3789040"/>
            <a:ext cx="5976664" cy="1754326"/>
          </a:xfrm>
          <a:prstGeom prst="rect">
            <a:avLst/>
          </a:prstGeom>
        </p:spPr>
        <p:txBody>
          <a:bodyPr wrap="square">
            <a:spAutoFit/>
          </a:bodyPr>
          <a:lstStyle/>
          <a:p>
            <a:pPr fontAlgn="base"/>
            <a:r>
              <a:rPr lang="ru-RU" b="1" dirty="0"/>
              <a:t>Законом закреплен общеустановленный пенсионный возраст на уровне 65 лет для мужчин и 60 лет для женщин</a:t>
            </a:r>
            <a:r>
              <a:rPr lang="ru-RU" dirty="0"/>
              <a:t> (сейчас – 60 и 55 лет соответственно). Изменение пенсионного возраста будет проходить постепенно: предполагается длительный переходный период, который начнется с 1 января 2019 и завершится в 2028 году.</a:t>
            </a:r>
          </a:p>
        </p:txBody>
      </p:sp>
      <p:pic>
        <p:nvPicPr>
          <p:cNvPr id="11" name="Рисунок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7584" y="4032542"/>
            <a:ext cx="1368153" cy="1267321"/>
          </a:xfrm>
          <a:prstGeom prst="rect">
            <a:avLst/>
          </a:prstGeom>
        </p:spPr>
      </p:pic>
      <p:pic>
        <p:nvPicPr>
          <p:cNvPr id="12" name="Рисунок 1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8291" y="1484784"/>
            <a:ext cx="1276048" cy="1182004"/>
          </a:xfrm>
          <a:prstGeom prst="rect">
            <a:avLst/>
          </a:prstGeom>
        </p:spPr>
      </p:pic>
    </p:spTree>
    <p:extLst>
      <p:ext uri="{BB962C8B-B14F-4D97-AF65-F5344CB8AC3E}">
        <p14:creationId xmlns:p14="http://schemas.microsoft.com/office/powerpoint/2010/main" xmlns="" val="4146439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5554801"/>
            <a:ext cx="6984776" cy="92333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fontAlgn="base"/>
            <a:r>
              <a:rPr lang="ru-RU" dirty="0" smtClean="0"/>
              <a:t> </a:t>
            </a:r>
            <a:endParaRPr lang="ru-RU" dirty="0"/>
          </a:p>
          <a:p>
            <a:pPr fontAlgn="base"/>
            <a:r>
              <a:rPr lang="ru-RU" dirty="0" smtClean="0"/>
              <a:t>В </a:t>
            </a:r>
            <a:r>
              <a:rPr lang="ru-RU" dirty="0"/>
              <a:t>2028 году в возрасте 65 лет выйдут на пенсию мужчины 1963 </a:t>
            </a:r>
            <a:r>
              <a:rPr lang="ru-RU" dirty="0" err="1"/>
              <a:t>г.р</a:t>
            </a:r>
            <a:r>
              <a:rPr lang="ru-RU" dirty="0"/>
              <a:t> </a:t>
            </a:r>
            <a:r>
              <a:rPr lang="ru-RU" dirty="0" smtClean="0"/>
              <a:t>и</a:t>
            </a:r>
          </a:p>
          <a:p>
            <a:pPr fontAlgn="base"/>
            <a:r>
              <a:rPr lang="ru-RU" dirty="0" smtClean="0"/>
              <a:t> </a:t>
            </a:r>
            <a:r>
              <a:rPr lang="ru-RU" dirty="0"/>
              <a:t>женщины 1968 </a:t>
            </a:r>
            <a:r>
              <a:rPr lang="ru-RU" dirty="0" err="1"/>
              <a:t>г.р</a:t>
            </a:r>
            <a:r>
              <a:rPr lang="ru-RU" dirty="0"/>
              <a:t> в возрасте 60 лет.</a:t>
            </a:r>
          </a:p>
        </p:txBody>
      </p:sp>
      <p:sp>
        <p:nvSpPr>
          <p:cNvPr id="4" name="Прямоугольник 3"/>
          <p:cNvSpPr/>
          <p:nvPr/>
        </p:nvSpPr>
        <p:spPr>
          <a:xfrm>
            <a:off x="4405783" y="306179"/>
            <a:ext cx="4572000" cy="1477328"/>
          </a:xfrm>
          <a:prstGeom prst="rect">
            <a:avLst/>
          </a:prstGeom>
        </p:spPr>
        <p:style>
          <a:lnRef idx="3">
            <a:schemeClr val="lt1"/>
          </a:lnRef>
          <a:fillRef idx="1">
            <a:schemeClr val="accent4"/>
          </a:fillRef>
          <a:effectRef idx="1">
            <a:schemeClr val="accent4"/>
          </a:effectRef>
          <a:fontRef idx="minor">
            <a:schemeClr val="lt1"/>
          </a:fontRef>
        </p:style>
        <p:txBody>
          <a:bodyPr>
            <a:spAutoFit/>
          </a:bodyPr>
          <a:lstStyle/>
          <a:p>
            <a:pPr fontAlgn="base"/>
            <a:r>
              <a:rPr lang="ru-RU" dirty="0"/>
              <a:t>выход на полгода раньше нового пенсионного возраста. Так, человек, который должен будет уходить на пенсию в январе 2020 года, сможет сделать это уже в июле 2019 года.</a:t>
            </a:r>
          </a:p>
        </p:txBody>
      </p:sp>
      <p:sp>
        <p:nvSpPr>
          <p:cNvPr id="8" name="Прямоугольник 7"/>
          <p:cNvSpPr/>
          <p:nvPr/>
        </p:nvSpPr>
        <p:spPr>
          <a:xfrm>
            <a:off x="1187624" y="2972851"/>
            <a:ext cx="6246440" cy="1200329"/>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fontAlgn="base"/>
            <a:r>
              <a:rPr lang="ru-RU" dirty="0"/>
              <a:t>Увеличение пенсионного возраста будет плавным: предусматривается длительный переходный период – с 2019 года по 2028 год для мужчин и женщин, который продлится 10 лет.</a:t>
            </a:r>
          </a:p>
        </p:txBody>
      </p:sp>
      <p:sp>
        <p:nvSpPr>
          <p:cNvPr id="9" name="Прямоугольник 8"/>
          <p:cNvSpPr/>
          <p:nvPr/>
        </p:nvSpPr>
        <p:spPr>
          <a:xfrm>
            <a:off x="1344935" y="4438696"/>
            <a:ext cx="7632848" cy="923330"/>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fontAlgn="base"/>
            <a:r>
              <a:rPr lang="ru-RU" dirty="0"/>
              <a:t>Повышение пенсионного возраста на первом этапе затронет мужчин 1959 г.р. и женщин 1964 г.р. Однако для этих граждан предусмотрен выход на пенсию на 6 месяцев раньше нового пенсионного возраста.</a:t>
            </a:r>
          </a:p>
        </p:txBody>
      </p:sp>
      <p:sp>
        <p:nvSpPr>
          <p:cNvPr id="10" name="Прямоугольник 9"/>
          <p:cNvSpPr/>
          <p:nvPr/>
        </p:nvSpPr>
        <p:spPr>
          <a:xfrm>
            <a:off x="554894" y="508330"/>
            <a:ext cx="2609378" cy="166199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ru-RU" b="1" dirty="0">
                <a:solidFill>
                  <a:schemeClr val="accent4">
                    <a:lumMod val="75000"/>
                  </a:schemeClr>
                </a:solidFill>
              </a:rPr>
              <a:t>Предусмотрена особая </a:t>
            </a:r>
            <a:r>
              <a:rPr lang="ru-RU" sz="2400" b="1" dirty="0" smtClean="0">
                <a:solidFill>
                  <a:schemeClr val="accent4">
                    <a:lumMod val="75000"/>
                  </a:schemeClr>
                </a:solidFill>
              </a:rPr>
              <a:t>льгота</a:t>
            </a:r>
          </a:p>
          <a:p>
            <a:pPr algn="ctr"/>
            <a:r>
              <a:rPr lang="ru-RU" sz="2400" b="1" dirty="0" smtClean="0">
                <a:solidFill>
                  <a:schemeClr val="accent4">
                    <a:lumMod val="75000"/>
                  </a:schemeClr>
                </a:solidFill>
              </a:rPr>
              <a:t> </a:t>
            </a:r>
            <a:r>
              <a:rPr lang="ru-RU" b="1" dirty="0">
                <a:solidFill>
                  <a:schemeClr val="accent4">
                    <a:lumMod val="75000"/>
                  </a:schemeClr>
                </a:solidFill>
              </a:rPr>
              <a:t>для тех, кто должен был выйти на пенсию в 2019–2020г</a:t>
            </a:r>
          </a:p>
        </p:txBody>
      </p:sp>
      <p:sp>
        <p:nvSpPr>
          <p:cNvPr id="11" name="Штриховая стрелка вправо 10"/>
          <p:cNvSpPr/>
          <p:nvPr/>
        </p:nvSpPr>
        <p:spPr>
          <a:xfrm>
            <a:off x="3177952" y="693311"/>
            <a:ext cx="1296144" cy="630605"/>
          </a:xfrm>
          <a:prstGeom prst="strip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3" name="Штриховая стрелка вправо 12"/>
          <p:cNvSpPr/>
          <p:nvPr/>
        </p:nvSpPr>
        <p:spPr>
          <a:xfrm>
            <a:off x="554894" y="4742709"/>
            <a:ext cx="632780" cy="315303"/>
          </a:xfrm>
          <a:prstGeom prst="strip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4" name="Штриховая стрелка вправо 13"/>
          <p:cNvSpPr/>
          <p:nvPr/>
        </p:nvSpPr>
        <p:spPr>
          <a:xfrm>
            <a:off x="486899" y="3415363"/>
            <a:ext cx="632780" cy="315303"/>
          </a:xfrm>
          <a:prstGeom prst="strip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5" name="Штриховая стрелка вправо 14"/>
          <p:cNvSpPr/>
          <p:nvPr/>
        </p:nvSpPr>
        <p:spPr>
          <a:xfrm>
            <a:off x="76195" y="5858814"/>
            <a:ext cx="632780" cy="315303"/>
          </a:xfrm>
          <a:prstGeom prst="strip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pic>
        <p:nvPicPr>
          <p:cNvPr id="17" name="Рисунок 1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795779" y="2391010"/>
            <a:ext cx="1182004" cy="1182004"/>
          </a:xfrm>
          <a:prstGeom prst="rect">
            <a:avLst/>
          </a:prstGeom>
        </p:spPr>
      </p:pic>
    </p:spTree>
    <p:extLst>
      <p:ext uri="{BB962C8B-B14F-4D97-AF65-F5344CB8AC3E}">
        <p14:creationId xmlns:p14="http://schemas.microsoft.com/office/powerpoint/2010/main" xmlns="" val="198915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www.pfrf.ru/files/id/news/kart/sayt_pfr_seychas-03-2.jpg"/>
          <p:cNvPicPr/>
          <p:nvPr/>
        </p:nvPicPr>
        <p:blipFill>
          <a:blip r:embed="rId2">
            <a:lum bright="-10000" contrast="20000"/>
          </a:blip>
          <a:srcRect/>
          <a:stretch>
            <a:fillRect/>
          </a:stretch>
        </p:blipFill>
        <p:spPr bwMode="auto">
          <a:xfrm>
            <a:off x="683568" y="404664"/>
            <a:ext cx="7992888" cy="590465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xmlns="" val="4190794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16632"/>
            <a:ext cx="8496944"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ru-RU"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Изменение условий досрочного выхода на пенсию</a:t>
            </a:r>
          </a:p>
        </p:txBody>
      </p:sp>
      <p:sp>
        <p:nvSpPr>
          <p:cNvPr id="2" name="Прямоугольник 1"/>
          <p:cNvSpPr/>
          <p:nvPr/>
        </p:nvSpPr>
        <p:spPr>
          <a:xfrm>
            <a:off x="395536" y="1521658"/>
            <a:ext cx="8352928" cy="646331"/>
          </a:xfrm>
          <a:prstGeom prst="rect">
            <a:avLst/>
          </a:prstGeom>
        </p:spPr>
        <p:txBody>
          <a:bodyPr wrap="square">
            <a:spAutoFit/>
          </a:bodyPr>
          <a:lstStyle/>
          <a:p>
            <a:pPr fontAlgn="base"/>
            <a:r>
              <a:rPr lang="ru-RU" b="1" dirty="0"/>
              <a:t>Возраст выхода на пенсию (при сохранении требований к специальному стажу) увеличится для следующих категорий работников:</a:t>
            </a:r>
          </a:p>
        </p:txBody>
      </p:sp>
      <p:sp>
        <p:nvSpPr>
          <p:cNvPr id="3" name="Прямоугольник 2"/>
          <p:cNvSpPr/>
          <p:nvPr/>
        </p:nvSpPr>
        <p:spPr>
          <a:xfrm>
            <a:off x="1259631" y="2636912"/>
            <a:ext cx="7672461" cy="341632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fontAlgn="base"/>
            <a:r>
              <a:rPr lang="ru-RU" dirty="0" smtClean="0"/>
              <a:t>1.  Для </a:t>
            </a:r>
            <a:r>
              <a:rPr lang="ru-RU" dirty="0"/>
              <a:t>работников, которые выходят на пенсию досрочно в связи с работой в районах Крайнего Севера и в местностях, приравненных к районам Крайнего Севера. Для тех, кому возраст выхода установлен 55 лет (для мужчин) и 50 лет (для женщин), предусматривается повышение возраста выхода на пенсию до 60 лет и 55 лет соответственно. Существенное снижение пенсионного возраста для северян было обусловлено в 50-е годы XX века чрезвычайно сложными условиями проживания в этих районах. Фактически полное отсутствие инфраструктуры для работы и жизни предопределило такой низкий возраст. Меры, принятые в рамках долгосрочной демографической программы на 2007-2025 годы, оказали положительное влияние на изменение ситуации с продолжительностью жизни, особенно в северных регионах страны.</a:t>
            </a:r>
          </a:p>
        </p:txBody>
      </p:sp>
      <p:sp>
        <p:nvSpPr>
          <p:cNvPr id="10" name="Штриховая стрелка вправо 9"/>
          <p:cNvSpPr/>
          <p:nvPr/>
        </p:nvSpPr>
        <p:spPr>
          <a:xfrm>
            <a:off x="107504" y="4029769"/>
            <a:ext cx="1080120" cy="630605"/>
          </a:xfrm>
          <a:prstGeom prst="strip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pic>
        <p:nvPicPr>
          <p:cNvPr id="11" name="Рисунок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717" y="2548198"/>
            <a:ext cx="1037676" cy="1481571"/>
          </a:xfrm>
          <a:prstGeom prst="rect">
            <a:avLst/>
          </a:prstGeom>
        </p:spPr>
      </p:pic>
    </p:spTree>
    <p:extLst>
      <p:ext uri="{BB962C8B-B14F-4D97-AF65-F5344CB8AC3E}">
        <p14:creationId xmlns:p14="http://schemas.microsoft.com/office/powerpoint/2010/main" xmlns="" val="1388321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1331640" y="188640"/>
            <a:ext cx="7672461" cy="590931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fontAlgn="base"/>
            <a:r>
              <a:rPr lang="ru-RU" dirty="0"/>
              <a:t>Для педагогических и медицинских работников. Для данной категории работников увеличение требований к продолжительности специального стажа не предусмотрено. Вместе с тем, исходя из общего увеличения возраста выхода на пенсию, для данных граждан срок обращения за досрочной пенсией будет постепенно увеличиваться. Сейчас данным категориям работников необходимо выработать специальный стаж длительностью от 25 до 30 лет в зависимости от конкретной категории льготника. Срок выхода на пенсию будет исчисляться исходя из даты выработки специального стажа и периода отсрочки обращения за ней.</a:t>
            </a:r>
          </a:p>
          <a:p>
            <a:pPr fontAlgn="base"/>
            <a:r>
              <a:rPr lang="ru-RU" dirty="0"/>
              <a:t>Год, в котором эти работники вырабатывают специальный стаж, фиксируется, а назначить «досрочную» пенсию можно будет по истечении определенного срока. В течение переходного периода с 2019 по 2028 год срок обращения за пенсией будет переноситься на период от 1 до 5 лет. Те, кто выработает специальный стаж в 2028 году и далее, получат право обратиться за назначением страховой пенсии через 5 лет с даты выработки этого стажа.</a:t>
            </a:r>
          </a:p>
          <a:p>
            <a:pPr fontAlgn="base"/>
            <a:r>
              <a:rPr lang="ru-RU" dirty="0"/>
              <a:t> </a:t>
            </a:r>
          </a:p>
          <a:p>
            <a:pPr fontAlgn="base"/>
            <a:r>
              <a:rPr lang="ru-RU" i="1" dirty="0"/>
              <a:t>Пример: педагогическим работникам требуется 25 лет выслуги в учреждениях для детей независимо от возраста и пола. Если школьный учитель, например, в 2021 году выработает необходимый стаж, пенсия ему будет назначена через 3 года, то есть в 2024 году.</a:t>
            </a:r>
            <a:endParaRPr lang="ru-RU" dirty="0"/>
          </a:p>
        </p:txBody>
      </p:sp>
      <p:sp>
        <p:nvSpPr>
          <p:cNvPr id="10" name="Штриховая стрелка вправо 9"/>
          <p:cNvSpPr/>
          <p:nvPr/>
        </p:nvSpPr>
        <p:spPr>
          <a:xfrm>
            <a:off x="85133" y="2827992"/>
            <a:ext cx="1206175" cy="630605"/>
          </a:xfrm>
          <a:prstGeom prst="strip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pic>
        <p:nvPicPr>
          <p:cNvPr id="11" name="Рисунок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608" y="1124744"/>
            <a:ext cx="1037676" cy="1481571"/>
          </a:xfrm>
          <a:prstGeom prst="rect">
            <a:avLst/>
          </a:prstGeom>
        </p:spPr>
      </p:pic>
    </p:spTree>
    <p:extLst>
      <p:ext uri="{BB962C8B-B14F-4D97-AF65-F5344CB8AC3E}">
        <p14:creationId xmlns:p14="http://schemas.microsoft.com/office/powerpoint/2010/main" xmlns="" val="202339035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1736</TotalTime>
  <Words>1350</Words>
  <Application>Microsoft Office PowerPoint</Application>
  <PresentationFormat>Экран (4:3)</PresentationFormat>
  <Paragraphs>66</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Вересова Л.В.</dc:creator>
  <cp:lastModifiedBy>Юрист-госзакупки</cp:lastModifiedBy>
  <cp:revision>130</cp:revision>
  <cp:lastPrinted>2018-09-18T11:49:17Z</cp:lastPrinted>
  <dcterms:created xsi:type="dcterms:W3CDTF">2016-08-08T08:01:48Z</dcterms:created>
  <dcterms:modified xsi:type="dcterms:W3CDTF">2018-10-26T14:02:34Z</dcterms:modified>
</cp:coreProperties>
</file>